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263" r:id="rId3"/>
    <p:sldId id="259" r:id="rId4"/>
    <p:sldId id="264" r:id="rId5"/>
    <p:sldId id="278" r:id="rId6"/>
    <p:sldId id="266" r:id="rId7"/>
    <p:sldId id="265" r:id="rId8"/>
    <p:sldId id="267" r:id="rId9"/>
    <p:sldId id="279" r:id="rId10"/>
    <p:sldId id="282" r:id="rId11"/>
    <p:sldId id="281" r:id="rId12"/>
    <p:sldId id="283" r:id="rId13"/>
    <p:sldId id="284" r:id="rId14"/>
    <p:sldId id="268" r:id="rId15"/>
    <p:sldId id="269" r:id="rId16"/>
    <p:sldId id="285" r:id="rId17"/>
    <p:sldId id="286" r:id="rId18"/>
    <p:sldId id="287" r:id="rId19"/>
    <p:sldId id="288" r:id="rId20"/>
    <p:sldId id="289" r:id="rId21"/>
    <p:sldId id="290" r:id="rId22"/>
    <p:sldId id="272" r:id="rId23"/>
    <p:sldId id="273" r:id="rId24"/>
    <p:sldId id="291" r:id="rId25"/>
    <p:sldId id="295" r:id="rId26"/>
    <p:sldId id="296" r:id="rId27"/>
    <p:sldId id="297" r:id="rId28"/>
    <p:sldId id="298" r:id="rId29"/>
    <p:sldId id="292" r:id="rId30"/>
    <p:sldId id="293" r:id="rId31"/>
    <p:sldId id="294" r:id="rId32"/>
    <p:sldId id="299" r:id="rId33"/>
    <p:sldId id="270" r:id="rId34"/>
    <p:sldId id="271" r:id="rId35"/>
    <p:sldId id="302" r:id="rId36"/>
    <p:sldId id="301" r:id="rId37"/>
    <p:sldId id="303" r:id="rId38"/>
    <p:sldId id="300" r:id="rId39"/>
    <p:sldId id="274" r:id="rId40"/>
    <p:sldId id="275" r:id="rId41"/>
    <p:sldId id="304" r:id="rId42"/>
    <p:sldId id="305" r:id="rId43"/>
    <p:sldId id="276" r:id="rId44"/>
    <p:sldId id="256" r:id="rId45"/>
    <p:sldId id="258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Lionço" initials="GL" lastIdx="1" clrIdx="0">
    <p:extLst>
      <p:ext uri="{19B8F6BF-5375-455C-9EA6-DF929625EA0E}">
        <p15:presenceInfo xmlns:p15="http://schemas.microsoft.com/office/powerpoint/2012/main" userId="Guilherme Lionç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E"/>
    <a:srgbClr val="FFA517"/>
    <a:srgbClr val="ED0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D0A45-B9D2-459B-A0FF-72BFCC7FA4B9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8905-F0F7-4AE3-A2B6-B308A8C29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4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236C7-2E10-4200-A160-FD0AA412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F4A69-6B88-4E8E-89DB-7D081C7A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13D378-2A57-4B44-9613-6155654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7C7C8-84EB-4837-BE39-D8728201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1F6C28-2AD0-4750-AE03-48340747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444B0-D1D0-4268-A2B8-8537D54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76786-6895-4F55-9E3B-58C9BA378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B38CD0-BEC4-4E58-9D47-6B5A5C3F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3C1956-A796-443C-ABF3-F0BAFC13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A20500-E022-4250-92DC-2CA92D45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6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05D132-B3D6-44EE-97B5-9CD329A2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C58606-734E-41EE-988B-DE365DD4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5C655-827E-4B9D-BBD0-9CB48775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57158A-8A13-4747-9057-C7C68C7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29DD6-CF3F-45CB-9F2F-C91AD44B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0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1A14-BEE3-453C-9457-E4C60EF1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783D2F-7F56-4EAE-B4BC-6C1552B5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5C5A4F-82BD-4819-818F-BCC20D77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3B84C-2307-492B-B35F-D939AAC0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63B48C-557E-43EF-BFA9-A97376A7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12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E898E-7EB5-4CF8-8F96-3500CA7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16F62-2193-466E-A3CD-0376B074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98FE1-098C-4197-8D38-C1D86162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5E3CC-EF3D-42DF-9753-3860DF3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26A0FE-3EFC-405A-9090-F72B1BAD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01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760C2-9DE2-46DB-81BC-3EC336B7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22DC-8791-4A90-9D89-6DA9E468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0C7ABB-A091-4E91-9BBA-616927B6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0D9FFE-CAAA-4F46-923A-057F182F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FE00B-228B-456F-A1BF-BAE9B29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7CFEB7-647A-45EF-9221-A0C7E00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9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C1BBA-08CD-461E-B3CD-898F1E0D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4B817-AC12-4F65-860B-E2401647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E5B85F-3014-40BF-B14B-920B43564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CB4D0-D38B-463D-B0E4-4ACA651A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0428B9-EFD8-4F1B-933B-5D1098E3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E77EC4-A6ED-425E-80A3-9A4FA2E2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AC7B16-AAB6-4206-B30C-6B0010E1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CC4ADF-7A55-44DA-8DD4-B5BDF4EB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0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EAAC2-35F0-4A51-AAEF-010F1546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1867DB-A70D-41DF-A09D-002940C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AB788-138F-4C29-9172-F792150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BE176D-721C-4670-920C-ED0DDA49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5F8A41-FB75-4791-9121-D33DA61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AB13AD-FD33-471E-ABEA-0A012B16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C3E45B-0275-4723-92DF-01F85256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8955-CE01-4346-ACD0-3B750D36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8833-C6EA-4507-BD9E-60C7C5BA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F1F4F0-6BED-4C5C-8166-97E761579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7A77E-0D74-4C66-9F72-892A8CE9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F2A8CA-7C94-438E-AA43-41FE766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3DFE61-EAB3-48DE-83CE-A0948691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3E15F-E207-445D-AFB0-795D4C0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BCB30F-EB7D-410E-B61E-4D084B70C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9557B-CB4C-4E93-8671-D765E8A40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24B95C-A5C2-4EC4-A60C-07F2D524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B3DC81-1D4E-40F1-B381-F4713C2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6D6C68-1F5E-4DC1-A459-8082054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1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02F939F-E1F2-4C1B-8AE0-3E2180CD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AA4E1-953D-4402-B361-7C1BF9FB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6204C2-A581-4D31-AA64-F8D7306A5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B928-D58B-4037-98D4-E89A0481AC6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E3BD0-0C9D-458D-AD41-6131D347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005634-84DE-4D61-ADA3-AE0482249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0"/>
            <a:ext cx="12192000" cy="160985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Trabalho de Conclusão de Curso 1 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Engenharia Aeroespacial</a:t>
            </a:r>
            <a:endParaRPr lang="pt-BR" sz="28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endParaRPr lang="pt-BR" sz="20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r>
              <a:rPr lang="pt-BR" b="1" dirty="0">
                <a:latin typeface="Nexa Bold" panose="02000000000000000000" pitchFamily="50" charset="0"/>
              </a:rPr>
              <a:t>On-Board Computer</a:t>
            </a:r>
          </a:p>
          <a:p>
            <a:r>
              <a:rPr lang="pt-BR" dirty="0">
                <a:latin typeface="Nexa Light" panose="02000000000000000000" pitchFamily="50" charset="0"/>
              </a:rPr>
              <a:t>Projeto de um Computador de Bordo para Pequenos Satélites</a:t>
            </a:r>
          </a:p>
          <a:p>
            <a:endParaRPr lang="pt-BR" sz="280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00" b="1" dirty="0">
              <a:latin typeface="Nexa Bold" panose="02000000000000000000" pitchFamily="50" charset="0"/>
            </a:endParaRPr>
          </a:p>
          <a:p>
            <a:pPr algn="l"/>
            <a:r>
              <a:rPr lang="pt-BR" sz="2000" b="1" dirty="0">
                <a:latin typeface="Nexa Bold" panose="02000000000000000000" pitchFamily="50" charset="0"/>
              </a:rPr>
              <a:t>Guilherme Silva Lionço</a:t>
            </a:r>
          </a:p>
          <a:p>
            <a:pPr algn="l"/>
            <a:r>
              <a:rPr lang="it-IT" sz="2000" dirty="0">
                <a:latin typeface="Nexa Light" panose="02000000000000000000" pitchFamily="50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Nexa Light" panose="02000000000000000000" pitchFamily="50" charset="0"/>
              </a:rPr>
              <a:t>Coorientador</a:t>
            </a:r>
            <a:r>
              <a:rPr lang="pt-BR" sz="2000" dirty="0">
                <a:latin typeface="Nexa Light" panose="02000000000000000000" pitchFamily="50" charset="0"/>
              </a:rPr>
              <a:t>: Prof. Dr. Leonardo </a:t>
            </a:r>
            <a:r>
              <a:rPr lang="pt-BR" sz="2000" dirty="0" err="1">
                <a:latin typeface="Nexa Light" panose="02000000000000000000" pitchFamily="50" charset="0"/>
              </a:rPr>
              <a:t>Aguayo</a:t>
            </a:r>
            <a:endParaRPr lang="pt-BR" sz="2800" dirty="0">
              <a:latin typeface="Nexa Light" panose="020000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377573"/>
            <a:ext cx="12192000" cy="1503286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79" y="5617848"/>
            <a:ext cx="599242" cy="5996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5" y="3304906"/>
            <a:ext cx="1452351" cy="7016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5134659" y="6267004"/>
            <a:ext cx="1922683" cy="599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Brasília,</a:t>
            </a:r>
            <a:endParaRPr lang="pt-BR" sz="1600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>
              <a:spcBef>
                <a:spcPts val="30"/>
              </a:spcBef>
            </a:pPr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Julho de 2019</a:t>
            </a:r>
            <a:endParaRPr lang="pt-BR" sz="1600" b="1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581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Nexa Bold" panose="02000000000000000000" pitchFamily="50" charset="0"/>
              </a:rPr>
              <a:t>Universidade de Brasília - Faculdade Gama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9CBEDB-553D-4602-9131-C7FAE89C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704" y="4164434"/>
            <a:ext cx="2398781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688595"/>
            <a:ext cx="11930742" cy="42702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Subsistemas de um CubeSat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B033E-955D-4FCB-9E68-F99DD67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4" y="1894198"/>
            <a:ext cx="10062627" cy="306960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AE805234-996C-4712-AC02-142EDEB2D2A4}"/>
              </a:ext>
            </a:extLst>
          </p:cNvPr>
          <p:cNvSpPr/>
          <p:nvPr/>
        </p:nvSpPr>
        <p:spPr>
          <a:xfrm>
            <a:off x="462724" y="1456457"/>
            <a:ext cx="112665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Fonte:(ADDAIM; KHERRAS ; ZANTOU, 2010, adaptado pág.6).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6 – Arquitetura de um Satélite. </a:t>
            </a:r>
          </a:p>
        </p:txBody>
      </p:sp>
      <p:sp>
        <p:nvSpPr>
          <p:cNvPr id="46" name="Subtítulo 2">
            <a:extLst>
              <a:ext uri="{FF2B5EF4-FFF2-40B4-BE49-F238E27FC236}">
                <a16:creationId xmlns:a16="http://schemas.microsoft.com/office/drawing/2014/main" id="{FA557C81-8AD9-4F12-8AE4-6240F25C8F2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85217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3091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A858017-D3A3-42AF-A516-851BB4D15FC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03238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1575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3B2281A-4348-4E05-92CF-AB217A112842}"/>
              </a:ext>
            </a:extLst>
          </p:cNvPr>
          <p:cNvSpPr/>
          <p:nvPr/>
        </p:nvSpPr>
        <p:spPr>
          <a:xfrm>
            <a:off x="6431335" y="5241701"/>
            <a:ext cx="2236679" cy="529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9F1CEC-53C7-4189-9F09-F2B322CF44C4}"/>
              </a:ext>
            </a:extLst>
          </p:cNvPr>
          <p:cNvSpPr txBox="1"/>
          <p:nvPr/>
        </p:nvSpPr>
        <p:spPr>
          <a:xfrm>
            <a:off x="8978415" y="4860307"/>
            <a:ext cx="3039414" cy="584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permanentes causados pelo SEL.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318D92-FF39-4684-B4DE-1CBC8DA57C31}"/>
              </a:ext>
            </a:extLst>
          </p:cNvPr>
          <p:cNvCxnSpPr>
            <a:stCxn id="2" idx="1"/>
            <a:endCxn id="6" idx="6"/>
          </p:cNvCxnSpPr>
          <p:nvPr/>
        </p:nvCxnSpPr>
        <p:spPr>
          <a:xfrm flipH="1">
            <a:off x="8668014" y="5152695"/>
            <a:ext cx="310401" cy="353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77A4BFE-6D54-4EA1-8667-3B6BFCDD791D}"/>
              </a:ext>
            </a:extLst>
          </p:cNvPr>
          <p:cNvSpPr/>
          <p:nvPr/>
        </p:nvSpPr>
        <p:spPr>
          <a:xfrm>
            <a:off x="5192301" y="5244420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DB2DB93-5C2C-4169-B0E3-0DB790DF59B5}"/>
              </a:ext>
            </a:extLst>
          </p:cNvPr>
          <p:cNvSpPr/>
          <p:nvPr/>
        </p:nvSpPr>
        <p:spPr>
          <a:xfrm>
            <a:off x="3470326" y="5276257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BDF80-FA20-4D28-92F5-D00E6AA51C72}"/>
              </a:ext>
            </a:extLst>
          </p:cNvPr>
          <p:cNvGrpSpPr/>
          <p:nvPr/>
        </p:nvGrpSpPr>
        <p:grpSpPr>
          <a:xfrm>
            <a:off x="3284382" y="4860307"/>
            <a:ext cx="2224566" cy="415950"/>
            <a:chOff x="3284382" y="4860307"/>
            <a:chExt cx="2224566" cy="415950"/>
          </a:xfrm>
        </p:grpSpPr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14AD07B5-06ED-4C13-BA03-67DABCAAA93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V="1">
              <a:off x="4204608" y="3940081"/>
              <a:ext cx="384113" cy="2224566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6A27F56-F092-48B1-903A-A4B08CD2D825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786972" y="4860307"/>
              <a:ext cx="11203" cy="41595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A141F59-632F-4D81-BBE1-232BF1BD934B}"/>
              </a:ext>
            </a:extLst>
          </p:cNvPr>
          <p:cNvSpPr txBox="1"/>
          <p:nvPr/>
        </p:nvSpPr>
        <p:spPr>
          <a:xfrm>
            <a:off x="152437" y="4237285"/>
            <a:ext cx="3066594" cy="830997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mais utilizados nas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especificações de componentes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eletrônicos.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29298CBF-4F15-4942-B15C-8305D87101E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426742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41196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Categorias de Componentes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/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Comercial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</a:p>
              <a:p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processo de design não garante resistência à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 a 10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5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2 .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endParaRPr lang="pt-BR" sz="1400" i="1" dirty="0">
                  <a:solidFill>
                    <a:srgbClr val="000000"/>
                  </a:solidFill>
                  <a:latin typeface="Cambria" panose="02040503050406030204" pitchFamily="18" charset="0"/>
                </a:endParaRPr>
              </a:p>
              <a:p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O cliente realiza testes de radiação e assume todos os riscos.</a:t>
                </a:r>
                <a:br>
                  <a:rPr lang="pt-BR" sz="1400" dirty="0">
                    <a:latin typeface="Cambria" panose="02040503050406030204" pitchFamily="18" charset="0"/>
                  </a:rPr>
                </a:br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Avaliação e risco do cliente.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blipFill>
                <a:blip r:embed="rId4"/>
                <a:stretch>
                  <a:fillRect l="-161" b="-48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/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 </a:t>
                </a:r>
                <a:r>
                  <a:rPr lang="pt-BR" sz="1400" b="1" i="1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Tolerant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design garante resistência à radiação até um certo nível.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a 50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/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Rad-Hard: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Projetado e processado para um nível de dureza específico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Vários testes realizados com o substrato do chip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&gt; 200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a &gt;1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Mrad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80-150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r>
                  <a:rPr lang="pt-BR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</a:t>
                </a:r>
                <a:b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blipFill>
                <a:blip r:embed="rId6"/>
                <a:stretch>
                  <a:fillRect l="-161" t="-208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ubtítulo 2">
            <a:extLst>
              <a:ext uri="{FF2B5EF4-FFF2-40B4-BE49-F238E27FC236}">
                <a16:creationId xmlns:a16="http://schemas.microsoft.com/office/drawing/2014/main" id="{BB03CC17-88EE-4E02-915A-B9109D7473EC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45005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Hardware do OBC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2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03924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002ED1-79E4-4DBC-AC67-40FCEFB9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97" y="3205702"/>
            <a:ext cx="7621831" cy="285818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C75F10-284A-4B53-9A3B-D4F643A2AFC2}"/>
              </a:ext>
            </a:extLst>
          </p:cNvPr>
          <p:cNvSpPr/>
          <p:nvPr/>
        </p:nvSpPr>
        <p:spPr>
          <a:xfrm>
            <a:off x="4023185" y="6097685"/>
            <a:ext cx="3176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1 -Requisitos do Hardware.</a:t>
            </a:r>
          </a:p>
        </p:txBody>
      </p:sp>
    </p:spTree>
    <p:extLst>
      <p:ext uri="{BB962C8B-B14F-4D97-AF65-F5344CB8AC3E}">
        <p14:creationId xmlns:p14="http://schemas.microsoft.com/office/powerpoint/2010/main" val="333168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Escolha do Microcontrolador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EC3999A-92A9-472F-A218-F5492F95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93" y="1328007"/>
            <a:ext cx="9302839" cy="23180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F57C03C-EC37-4E80-8C70-CEEC8EB17B02}"/>
              </a:ext>
            </a:extLst>
          </p:cNvPr>
          <p:cNvSpPr/>
          <p:nvPr/>
        </p:nvSpPr>
        <p:spPr>
          <a:xfrm>
            <a:off x="3781965" y="3646066"/>
            <a:ext cx="4364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2 - Pontuação de cada microcontrolador.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A18C3-678D-4874-B7CB-ED1B1F83B0DF}"/>
              </a:ext>
            </a:extLst>
          </p:cNvPr>
          <p:cNvSpPr/>
          <p:nvPr/>
        </p:nvSpPr>
        <p:spPr>
          <a:xfrm>
            <a:off x="337313" y="4213273"/>
            <a:ext cx="11253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 microcontrolador da Texas </a:t>
            </a:r>
            <a:r>
              <a:rPr lang="pt-BR" dirty="0" err="1">
                <a:latin typeface="Cambria" panose="02040503050406030204" pitchFamily="18" charset="0"/>
              </a:rPr>
              <a:t>Instruments</a:t>
            </a:r>
            <a:r>
              <a:rPr lang="pt-BR" dirty="0">
                <a:latin typeface="Cambria" panose="02040503050406030204" pitchFamily="18" charset="0"/>
              </a:rPr>
              <a:t> possui 32 </a:t>
            </a:r>
            <a:r>
              <a:rPr lang="pt-BR" dirty="0" err="1">
                <a:latin typeface="Cambria" panose="02040503050406030204" pitchFamily="18" charset="0"/>
              </a:rPr>
              <a:t>GPIOs</a:t>
            </a:r>
            <a:r>
              <a:rPr lang="pt-BR" dirty="0">
                <a:latin typeface="Cambria" panose="02040503050406030204" pitchFamily="18" charset="0"/>
              </a:rPr>
              <a:t> e 4 ADC a mais que o microcontrolador da Microchip;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De acordo com ARM </a:t>
            </a:r>
            <a:r>
              <a:rPr lang="pt-BR" dirty="0" err="1">
                <a:latin typeface="Cambria" panose="02040503050406030204" pitchFamily="18" charset="0"/>
              </a:rPr>
              <a:t>Microcontrollers</a:t>
            </a:r>
            <a:r>
              <a:rPr lang="pt-BR" dirty="0">
                <a:latin typeface="Cambria" panose="02040503050406030204" pitchFamily="18" charset="0"/>
              </a:rPr>
              <a:t>, o MSP432P4111 (M4F) possui uma performance superior ao ATSAMD21J18 (M0+), aproximadamente 37%;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Outro item que não foi colocado na tabela de comparação é a memória SRAM. O MSP432P4111 conta com 64 KB de SRAM contra 32 KB do ATSAMD21J18.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B646E65-54F4-4471-BDD8-CF4DD77DAA2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MSP432P4111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Características:</a:t>
            </a: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9451C6-0A89-44DC-9DD3-E8421C81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72" y="1722016"/>
            <a:ext cx="6448425" cy="3848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49FCE7-9C68-4139-B5AF-12419578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5" y="1917177"/>
            <a:ext cx="3905250" cy="42862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4500135-DF8D-4C87-92B9-C8476B541F96}"/>
              </a:ext>
            </a:extLst>
          </p:cNvPr>
          <p:cNvSpPr/>
          <p:nvPr/>
        </p:nvSpPr>
        <p:spPr>
          <a:xfrm>
            <a:off x="5316384" y="1287884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Fonte: (Texas </a:t>
            </a:r>
            <a:r>
              <a:rPr lang="pt-BR" sz="1400" dirty="0" err="1">
                <a:solidFill>
                  <a:srgbClr val="000000"/>
                </a:solidFill>
                <a:latin typeface="Cambria" panose="02040503050406030204" pitchFamily="18" charset="0"/>
              </a:rPr>
              <a:t>Instruments</a:t>
            </a: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, 2018, pág.3).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Figura 8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03D05FC-D331-4398-8679-C4EA7F5E2346}"/>
              </a:ext>
            </a:extLst>
          </p:cNvPr>
          <p:cNvSpPr/>
          <p:nvPr/>
        </p:nvSpPr>
        <p:spPr>
          <a:xfrm>
            <a:off x="-536203" y="178508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3 – Características do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9798538D-37D2-4978-A41C-745D15AA7E2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6837"/>
            <a:ext cx="11930742" cy="17301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Unidade de Armazenamento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176MB/dia de dados provenientes de Imagem e Telemetria;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512KB para armazenamento do software embarcado;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86C0E2-578F-4712-B37A-F3E43117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222326"/>
            <a:ext cx="7667620" cy="395361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8AE79BF-F8AC-4585-A9C1-1E8E15B3BE31}"/>
              </a:ext>
            </a:extLst>
          </p:cNvPr>
          <p:cNvSpPr/>
          <p:nvPr/>
        </p:nvSpPr>
        <p:spPr>
          <a:xfrm>
            <a:off x="918340" y="191071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(FROST; AGASID, 2015, pág.97). 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4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1FE19F-0B14-44D6-A6B3-24DA7F44F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23" y="2561999"/>
            <a:ext cx="4085448" cy="203671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9964E8B-8D39-4662-9EEE-9FFB5FCA900F}"/>
              </a:ext>
            </a:extLst>
          </p:cNvPr>
          <p:cNvSpPr/>
          <p:nvPr/>
        </p:nvSpPr>
        <p:spPr>
          <a:xfrm>
            <a:off x="8336555" y="4598715"/>
            <a:ext cx="336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Cambria" panose="02040503050406030204" pitchFamily="18" charset="0"/>
              </a:rPr>
              <a:t>Tabela 5 – </a:t>
            </a:r>
            <a:r>
              <a:rPr lang="pt-BR" sz="1200" dirty="0">
                <a:latin typeface="Cambria" panose="02040503050406030204" pitchFamily="18" charset="0"/>
              </a:rPr>
              <a:t>Especificação das memórias da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Unidade de Armazenamento.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CA011801-FD7A-4A7C-ACCA-7D36E7C75305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3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02798"/>
            <a:ext cx="11930742" cy="45683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Periféricos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D2758-6020-4E36-B061-DC88403E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02" y="1680186"/>
            <a:ext cx="2619995" cy="30193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DE803F4-108E-4B9C-8815-E86D4B887F74}"/>
              </a:ext>
            </a:extLst>
          </p:cNvPr>
          <p:cNvSpPr/>
          <p:nvPr/>
        </p:nvSpPr>
        <p:spPr>
          <a:xfrm>
            <a:off x="337313" y="1093179"/>
            <a:ext cx="3599542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Corrente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INA193A-EP;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Texas </a:t>
            </a:r>
            <a:r>
              <a:rPr lang="pt-BR" sz="1600" dirty="0" err="1">
                <a:latin typeface="Cambria" panose="02040503050406030204" pitchFamily="18" charset="0"/>
              </a:rPr>
              <a:t>Instruments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-55∼105°C;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1.3mA;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∼18V.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AA78DC-27EE-4434-A63B-87E845F420E4}"/>
              </a:ext>
            </a:extLst>
          </p:cNvPr>
          <p:cNvSpPr/>
          <p:nvPr/>
        </p:nvSpPr>
        <p:spPr>
          <a:xfrm>
            <a:off x="4348765" y="1039330"/>
            <a:ext cx="3568467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Inercial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7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MPU-9250;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TDK </a:t>
            </a:r>
            <a:r>
              <a:rPr lang="pt-BR" sz="1600" dirty="0" err="1">
                <a:latin typeface="Cambria" panose="02040503050406030204" pitchFamily="18" charset="0"/>
              </a:rPr>
              <a:t>InvenSense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-40 ∼85°C;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3.2mA;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2.4 ∼3.6V.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438819-6238-4CD6-BA40-8BE4E76819DF}"/>
              </a:ext>
            </a:extLst>
          </p:cNvPr>
          <p:cNvSpPr/>
          <p:nvPr/>
        </p:nvSpPr>
        <p:spPr>
          <a:xfrm>
            <a:off x="8255147" y="1093179"/>
            <a:ext cx="380622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Temperatura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9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TMP422-EP;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Texas </a:t>
            </a:r>
            <a:r>
              <a:rPr lang="pt-BR" sz="1600" dirty="0" err="1">
                <a:latin typeface="Cambria" panose="02040503050406030204" pitchFamily="18" charset="0"/>
              </a:rPr>
              <a:t>Instruments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 ∼127°C;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60mA;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∼5.5.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</a:t>
            </a:r>
            <a:endParaRPr lang="pt-BR" sz="1600" b="1" dirty="0">
              <a:latin typeface="Cambria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7F886A-63AD-4806-8D5B-CBE88C07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21" y="1739510"/>
            <a:ext cx="3189654" cy="271598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C93ECC1-18B6-436F-ADD0-78B6BDE84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742" y="1739510"/>
            <a:ext cx="3219862" cy="227075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B50217-6BB0-4434-BF16-6A394F9328C4}"/>
              </a:ext>
            </a:extLst>
          </p:cNvPr>
          <p:cNvSpPr/>
          <p:nvPr/>
        </p:nvSpPr>
        <p:spPr>
          <a:xfrm>
            <a:off x="3926406" y="1481676"/>
            <a:ext cx="33354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Fonte:(INVENSENSE, 2018,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10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MPU9250.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749076-E98F-439D-A7D3-5A32FB3372D5}"/>
              </a:ext>
            </a:extLst>
          </p:cNvPr>
          <p:cNvSpPr/>
          <p:nvPr/>
        </p:nvSpPr>
        <p:spPr>
          <a:xfrm>
            <a:off x="8066730" y="1395655"/>
            <a:ext cx="37512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</a:t>
            </a:r>
            <a:r>
              <a:rPr lang="en-US" sz="1200" dirty="0">
                <a:latin typeface="Cambria" panose="02040503050406030204" pitchFamily="18" charset="0"/>
              </a:rPr>
              <a:t>TEXAS INSTRUMENTS</a:t>
            </a:r>
            <a:r>
              <a:rPr lang="pt-BR" sz="1200" dirty="0">
                <a:latin typeface="Cambria" panose="02040503050406030204" pitchFamily="18" charset="0"/>
              </a:rPr>
              <a:t>, 2018, pág.1)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11 – Esquemático Eletrônico de uma aplicação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usual do TMP422-EP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3F90D8-3E45-40D1-A9BB-5229DE6AA6C9}"/>
              </a:ext>
            </a:extLst>
          </p:cNvPr>
          <p:cNvSpPr/>
          <p:nvPr/>
        </p:nvSpPr>
        <p:spPr>
          <a:xfrm>
            <a:off x="-602" y="1461080"/>
            <a:ext cx="385817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</a:t>
            </a:r>
            <a:r>
              <a:rPr lang="en-US" sz="1200" dirty="0">
                <a:latin typeface="Cambria" panose="02040503050406030204" pitchFamily="18" charset="0"/>
              </a:rPr>
              <a:t>(TEXAS INSTRUMENTS, 2018d, pág.2) </a:t>
            </a:r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9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INA193A-EP.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317072-B93C-4251-8853-68598C6C76A3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576C892-9471-47A1-BD93-2372B5AC394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Sumário </a:t>
            </a:r>
          </a:p>
        </p:txBody>
      </p:sp>
    </p:spTree>
    <p:extLst>
      <p:ext uri="{BB962C8B-B14F-4D97-AF65-F5344CB8AC3E}">
        <p14:creationId xmlns:p14="http://schemas.microsoft.com/office/powerpoint/2010/main" val="230510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Dimensões Físicas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Cada placa deve ter uma forma de 90x96mm;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Furos M3;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A80A3B-9C79-4883-AFCF-A29D29466017}"/>
              </a:ext>
            </a:extLst>
          </p:cNvPr>
          <p:cNvGrpSpPr/>
          <p:nvPr/>
        </p:nvGrpSpPr>
        <p:grpSpPr>
          <a:xfrm>
            <a:off x="2868091" y="1721485"/>
            <a:ext cx="5151286" cy="5078313"/>
            <a:chOff x="2765060" y="1721485"/>
            <a:chExt cx="5151286" cy="5078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0E83653-5336-43AE-B705-C108819B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115" y="1929871"/>
              <a:ext cx="4831177" cy="4413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6DA8510-5C48-4D70-895E-1214C752A7A8}"/>
                </a:ext>
              </a:extLst>
            </p:cNvPr>
            <p:cNvSpPr/>
            <p:nvPr/>
          </p:nvSpPr>
          <p:spPr>
            <a:xfrm>
              <a:off x="2765060" y="1721485"/>
              <a:ext cx="5151286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Fonte:(PC/104 EMBEDDED CONSORTIUM, 2008, pág.20) </a:t>
              </a: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Figura 12 – Dimensões do módulo PC/104-Plus em polegadas e milímetros.</a:t>
              </a:r>
            </a:p>
          </p:txBody>
        </p:sp>
      </p:grpSp>
      <p:sp>
        <p:nvSpPr>
          <p:cNvPr id="14" name="Subtítulo 2">
            <a:extLst>
              <a:ext uri="{FF2B5EF4-FFF2-40B4-BE49-F238E27FC236}">
                <a16:creationId xmlns:a16="http://schemas.microsoft.com/office/drawing/2014/main" id="{DE7F536B-8F87-490C-8B5B-FBAF30790AD1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4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90792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 err="1">
                <a:latin typeface="Cambria" panose="02040503050406030204" pitchFamily="18" charset="0"/>
              </a:rPr>
              <a:t>Watchdog</a:t>
            </a:r>
            <a:r>
              <a:rPr lang="pt-BR" sz="2200" b="1" dirty="0">
                <a:latin typeface="Cambria" panose="02040503050406030204" pitchFamily="18" charset="0"/>
              </a:rPr>
              <a:t> Externo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Normalmente utilizado para monitorar o estado do microcontrolador, evitando o travamento do sistema. Basicamente, um </a:t>
            </a:r>
            <a:r>
              <a:rPr lang="pt-BR" sz="2000" dirty="0" err="1">
                <a:latin typeface="Cambria" panose="02040503050406030204" pitchFamily="18" charset="0"/>
              </a:rPr>
              <a:t>Watchdog</a:t>
            </a:r>
            <a:r>
              <a:rPr lang="pt-BR" sz="2000" dirty="0">
                <a:latin typeface="Cambria" panose="02040503050406030204" pitchFamily="18" charset="0"/>
              </a:rPr>
              <a:t> externo é um contador regressivo que, ao final da contagem, reinicia o microcontrolador em caso de um evento SEE;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contador STWD100, produzido pela fabricante </a:t>
            </a:r>
            <a:r>
              <a:rPr lang="pt-BR" sz="2000" dirty="0" err="1">
                <a:latin typeface="Cambria" panose="02040503050406030204" pitchFamily="18" charset="0"/>
              </a:rPr>
              <a:t>STMicroelectronics</a:t>
            </a:r>
            <a:r>
              <a:rPr lang="pt-BR" sz="2000" dirty="0">
                <a:latin typeface="Cambria" panose="02040503050406030204" pitchFamily="18" charset="0"/>
              </a:rPr>
              <a:t>, possui três tempos para reset (3.4ms, 6.3ms, 102ms e 1.6s).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F35D83-5352-4033-84B8-4244125D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" b="4131"/>
          <a:stretch/>
        </p:blipFill>
        <p:spPr>
          <a:xfrm>
            <a:off x="4491521" y="3467023"/>
            <a:ext cx="3208957" cy="24724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3520357" y="2933554"/>
            <a:ext cx="51512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</a:t>
            </a:r>
            <a:r>
              <a:rPr lang="pt-BR" sz="1400" dirty="0" err="1">
                <a:latin typeface="Cambria" panose="02040503050406030204" pitchFamily="18" charset="0"/>
              </a:rPr>
              <a:t>STMicroelectronics</a:t>
            </a:r>
            <a:r>
              <a:rPr lang="pt-BR" sz="1400" dirty="0">
                <a:latin typeface="Cambria" panose="02040503050406030204" pitchFamily="18" charset="0"/>
              </a:rPr>
              <a:t>, 2017, pág.4)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13 – Diagrama Lógico do STWD100.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21F5774-2335-4AC2-B8E0-7898D4025D5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2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Software do OBC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3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CBBC88FC-3ED7-4852-A876-1593531C82BE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203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>
                <a:latin typeface="Cambria" panose="02040503050406030204" pitchFamily="18" charset="0"/>
              </a:rPr>
              <a:t>A abordagem utilizada para contornar essa situação foi adicionando requisitos das missões QB50 e Aato-1;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B32F-A4A7-43B5-8AD6-FC55645B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9" y="3025640"/>
            <a:ext cx="9714822" cy="311884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11E455-AA27-490F-B244-F7F277F4FCAF}"/>
              </a:ext>
            </a:extLst>
          </p:cNvPr>
          <p:cNvSpPr/>
          <p:nvPr/>
        </p:nvSpPr>
        <p:spPr>
          <a:xfrm>
            <a:off x="4455935" y="6063889"/>
            <a:ext cx="3199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6 – Requisitos do </a:t>
            </a:r>
            <a:r>
              <a:rPr lang="pt-BR" sz="1600" i="1" dirty="0">
                <a:latin typeface="Cambria" panose="02040503050406030204" pitchFamily="18" charset="0"/>
              </a:rPr>
              <a:t>Software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8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B9263A7-E051-416F-A3C4-FE48E6EC258C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C1107B-2F5E-4F6E-ABE7-6DA8DE79B3FE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5B09AB70-B2EC-490A-B6B8-520ECCF1199D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4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792D2D2-67F2-4DC5-9E0F-1440ECC992EB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B7A25A69-48CA-4322-A886-7C69F501A813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537CF69-5F30-4F55-B5C3-04D5E978284F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3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0F3228A-267A-4A34-B87F-49DC19CC7909}"/>
              </a:ext>
            </a:extLst>
          </p:cNvPr>
          <p:cNvSpPr/>
          <p:nvPr/>
        </p:nvSpPr>
        <p:spPr>
          <a:xfrm>
            <a:off x="7237373" y="2630985"/>
            <a:ext cx="3175607" cy="5022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B41D5D-8ABC-44D3-B6D5-590185ACD877}"/>
              </a:ext>
            </a:extLst>
          </p:cNvPr>
          <p:cNvSpPr txBox="1"/>
          <p:nvPr/>
        </p:nvSpPr>
        <p:spPr>
          <a:xfrm>
            <a:off x="10606717" y="2582919"/>
            <a:ext cx="1595309" cy="3385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Software de Voo</a:t>
            </a: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B4196501-1D2A-45AD-A87D-736EA691AECD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DriverLib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Conjunto de APIs, distribuído pela Texas </a:t>
            </a:r>
            <a:r>
              <a:rPr lang="pt-BR" sz="2000" dirty="0" err="1">
                <a:latin typeface="Cambria" panose="02040503050406030204" pitchFamily="18" charset="0"/>
              </a:rPr>
              <a:t>Instruments</a:t>
            </a:r>
            <a:r>
              <a:rPr lang="pt-BR" sz="2000" dirty="0">
                <a:latin typeface="Cambria" panose="02040503050406030204" pitchFamily="18" charset="0"/>
              </a:rPr>
              <a:t>, utilizado para controlar, configurar e manipular os periféricos do microcontroladores da família MSP432 e MSP430;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Facilita a implementação do código embarcado, deixando-o mais intuitivo;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DriverLib possui 25 APIs;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A28454-BFC5-4D9F-A2ED-08C0DE17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"/>
          <a:stretch/>
        </p:blipFill>
        <p:spPr>
          <a:xfrm>
            <a:off x="523520" y="3110269"/>
            <a:ext cx="3822140" cy="2601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A4CC38-3CBE-439D-BC81-FF3FEF75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5" b="11426"/>
          <a:stretch/>
        </p:blipFill>
        <p:spPr>
          <a:xfrm>
            <a:off x="5154872" y="3586902"/>
            <a:ext cx="6769018" cy="134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/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44F458CE-0393-4771-AB0F-A59B0B8423F2}"/>
              </a:ext>
            </a:extLst>
          </p:cNvPr>
          <p:cNvSpPr/>
          <p:nvPr/>
        </p:nvSpPr>
        <p:spPr>
          <a:xfrm>
            <a:off x="152887" y="5736100"/>
            <a:ext cx="4867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15 -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a nível de registrador.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5D35B-52C9-4A81-B776-D66223F3B872}"/>
              </a:ext>
            </a:extLst>
          </p:cNvPr>
          <p:cNvSpPr/>
          <p:nvPr/>
        </p:nvSpPr>
        <p:spPr>
          <a:xfrm>
            <a:off x="6344580" y="5049127"/>
            <a:ext cx="5041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16 -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com a API do DriverLib.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BB059A-49D8-496E-8767-CD087EA07C9C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1. Introdução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1.1. Contexto e Justificativa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1.2. Objetivos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1.3. Metodologia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2. Referencial Bibliográfico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3. Hardware do OBC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4. Software do OBC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5. Resultados Preliminares 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6. Trabalhos Futuros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Referências</a:t>
            </a:r>
          </a:p>
          <a:p>
            <a:pPr algn="l">
              <a:defRPr/>
            </a:pP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Sumário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AE175F0-A40C-4AED-B846-39A9CAAB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71" y="2326145"/>
            <a:ext cx="4246991" cy="387382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FreeRTOS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Kernel gratuito utilizado em aplicações embarcadas que necessitam de aplicação em tempo real, sendo normalmente empregado em CubeSats;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Imagem típica de 6K a 12K bytes;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sistema controla as tarefas </a:t>
            </a:r>
            <a:r>
              <a:rPr lang="pt-BR" sz="2000" i="1" dirty="0">
                <a:latin typeface="Cambria" panose="02040503050406030204" pitchFamily="18" charset="0"/>
              </a:rPr>
              <a:t>(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) </a:t>
            </a:r>
            <a:r>
              <a:rPr lang="pt-BR" sz="2000" dirty="0">
                <a:latin typeface="Cambria" panose="02040503050406030204" pitchFamily="18" charset="0"/>
              </a:rPr>
              <a:t>de acordo com sua prioridade;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FreeRTOS possui 145 APIs;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As APIs mais utilizadas são as que envolvem o controle das 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.</a:t>
            </a: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050" name="Picture 2" descr="Image result for freertos">
            <a:extLst>
              <a:ext uri="{FF2B5EF4-FFF2-40B4-BE49-F238E27FC236}">
                <a16:creationId xmlns:a16="http://schemas.microsoft.com/office/drawing/2014/main" id="{3D699C4E-31C1-446F-9696-C863095E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3" y="4704675"/>
            <a:ext cx="3058080" cy="11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0A409EF-EF59-43FD-ADAA-D1395D2ED2EF}"/>
              </a:ext>
            </a:extLst>
          </p:cNvPr>
          <p:cNvSpPr/>
          <p:nvPr/>
        </p:nvSpPr>
        <p:spPr>
          <a:xfrm>
            <a:off x="7414245" y="1954733"/>
            <a:ext cx="38593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(LIN,2010, adaptado pág.20)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17 – Estados das </a:t>
            </a:r>
            <a:r>
              <a:rPr lang="pt-BR" sz="1400" i="1" dirty="0" err="1">
                <a:latin typeface="Cambria" panose="02040503050406030204" pitchFamily="18" charset="0"/>
              </a:rPr>
              <a:t>Tasks</a:t>
            </a:r>
            <a:r>
              <a:rPr lang="pt-BR" sz="1400" dirty="0">
                <a:latin typeface="Cambria" panose="02040503050406030204" pitchFamily="18" charset="0"/>
              </a:rPr>
              <a:t> no FreeRTOS 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42E8BE0B-38B5-4CEB-8022-14421A280B3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0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Uso da UML para modelar a CSS;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rápido entendimento do software a partir do diagrama UML;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fácil manutenção do software;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portabilidade do software para várias plataformas e linguagens;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linguagem de modelagem amplamente utilizada na engenharia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Usar a extensão </a:t>
            </a:r>
            <a:r>
              <a:rPr lang="pt-BR" sz="2000" i="1" dirty="0" err="1">
                <a:latin typeface="Cambria" panose="02040503050406030204" pitchFamily="18" charset="0"/>
              </a:rPr>
              <a:t>FunctionalC</a:t>
            </a:r>
            <a:r>
              <a:rPr lang="pt-BR" sz="2000" dirty="0">
                <a:latin typeface="Cambria" panose="02040503050406030204" pitchFamily="18" charset="0"/>
              </a:rPr>
              <a:t>, permitindo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a modelagem do sistema na linguagem C;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A9A7F12-1F59-4046-A412-E2C1B303A15E}"/>
              </a:ext>
            </a:extLst>
          </p:cNvPr>
          <p:cNvCxnSpPr>
            <a:cxnSpLocks/>
          </p:cNvCxnSpPr>
          <p:nvPr/>
        </p:nvCxnSpPr>
        <p:spPr>
          <a:xfrm>
            <a:off x="5232061" y="4878855"/>
            <a:ext cx="1528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A3BEBD3-F76A-4DC0-A010-C79DDED21A08}"/>
              </a:ext>
            </a:extLst>
          </p:cNvPr>
          <p:cNvGrpSpPr/>
          <p:nvPr/>
        </p:nvGrpSpPr>
        <p:grpSpPr>
          <a:xfrm>
            <a:off x="2738994" y="3578461"/>
            <a:ext cx="3091147" cy="2739211"/>
            <a:chOff x="1094487" y="3627161"/>
            <a:chExt cx="3091147" cy="27392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CB6D3CE-ABBD-4D63-9300-4D31B9EB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95" y="3860669"/>
              <a:ext cx="1775929" cy="220322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7F7FDA-857F-4186-892D-AB3B797D4E55}"/>
                </a:ext>
              </a:extLst>
            </p:cNvPr>
            <p:cNvSpPr/>
            <p:nvPr/>
          </p:nvSpPr>
          <p:spPr>
            <a:xfrm>
              <a:off x="1094487" y="3627161"/>
              <a:ext cx="3091147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 </a:t>
              </a: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22 – Exemplo Timer UML</a:t>
              </a:r>
              <a:r>
                <a:rPr lang="pt-BR" sz="1400" dirty="0"/>
                <a:t>.</a:t>
              </a:r>
              <a:endParaRPr lang="pt-BR" sz="14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B2B4F6-9D65-440C-A77B-B56032C4C581}"/>
              </a:ext>
            </a:extLst>
          </p:cNvPr>
          <p:cNvGrpSpPr/>
          <p:nvPr/>
        </p:nvGrpSpPr>
        <p:grpSpPr>
          <a:xfrm>
            <a:off x="6182878" y="2646857"/>
            <a:ext cx="4649471" cy="3970318"/>
            <a:chOff x="5495306" y="2644301"/>
            <a:chExt cx="4649471" cy="397031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F2A26CC-EA65-44B6-9F20-C6CB9454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79" y="2949271"/>
              <a:ext cx="3528282" cy="3254155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82C3B47-9AD6-482A-904F-ACA3B3A2B08F}"/>
                </a:ext>
              </a:extLst>
            </p:cNvPr>
            <p:cNvSpPr/>
            <p:nvPr/>
          </p:nvSpPr>
          <p:spPr>
            <a:xfrm>
              <a:off x="5495306" y="2644301"/>
              <a:ext cx="464947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23 – Transcrição do Timer UML para código em C.</a:t>
              </a:r>
            </a:p>
          </p:txBody>
        </p:sp>
      </p:grpSp>
      <p:sp>
        <p:nvSpPr>
          <p:cNvPr id="19" name="Subtítulo 2">
            <a:extLst>
              <a:ext uri="{FF2B5EF4-FFF2-40B4-BE49-F238E27FC236}">
                <a16:creationId xmlns:a16="http://schemas.microsoft.com/office/drawing/2014/main" id="{C7E69F57-16B4-4A36-853F-26091E830F85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7014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3080CC-2F45-4C1E-8321-2AC43DF59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2" y="1209193"/>
            <a:ext cx="8106662" cy="481127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298275" y="5995601"/>
            <a:ext cx="4626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18 – UML da Camada de Serviço do Sistema.</a:t>
            </a:r>
          </a:p>
        </p:txBody>
      </p:sp>
    </p:spTree>
    <p:extLst>
      <p:ext uri="{BB962C8B-B14F-4D97-AF65-F5344CB8AC3E}">
        <p14:creationId xmlns:p14="http://schemas.microsoft.com/office/powerpoint/2010/main" val="4050151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52754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Arquitetura do Hardware: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A40EC5-73D6-493B-87D1-C728B0694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17" y="1433389"/>
            <a:ext cx="7230191" cy="464427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357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19 – Arquitetura prévia do OBC.</a:t>
            </a:r>
          </a:p>
        </p:txBody>
      </p:sp>
    </p:spTree>
    <p:extLst>
      <p:ext uri="{BB962C8B-B14F-4D97-AF65-F5344CB8AC3E}">
        <p14:creationId xmlns:p14="http://schemas.microsoft.com/office/powerpoint/2010/main" val="126651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A1B718-15E6-4880-A0C6-5F301600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" y="1041646"/>
            <a:ext cx="9348880" cy="530131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4254245" y="6173688"/>
            <a:ext cx="3683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20 – Esquemático prévio do OBC.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074CBD-542E-4BFE-BCCC-EFA1BD842E96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1308167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519721" y="6232827"/>
            <a:ext cx="4417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21 – Desenho do MSP432P4111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D99A732-7B0B-4B6C-AAC5-E37C7BC3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79" y="1180068"/>
            <a:ext cx="4048326" cy="50527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E32495A-9811-4271-9B05-0535235B8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672" y="1540498"/>
            <a:ext cx="6297428" cy="377700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0FF025C1-D087-4702-9641-49A8EABB0A00}"/>
              </a:ext>
            </a:extLst>
          </p:cNvPr>
          <p:cNvSpPr/>
          <p:nvPr/>
        </p:nvSpPr>
        <p:spPr>
          <a:xfrm>
            <a:off x="6697947" y="5148225"/>
            <a:ext cx="4100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22 – Desenho do MPU-9250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5A3CC49-4922-41EC-91BF-9937EEB3FAB0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40345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AFA6C4-6E4F-432E-B378-622213F8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15" y="1524944"/>
            <a:ext cx="5341825" cy="370531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4E06B0-225E-41C2-9EF1-CEC796BDD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6" y="1839007"/>
            <a:ext cx="5012508" cy="34412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BEA33DD-2B27-4F66-902D-D9EBAF99BD9F}"/>
              </a:ext>
            </a:extLst>
          </p:cNvPr>
          <p:cNvSpPr/>
          <p:nvPr/>
        </p:nvSpPr>
        <p:spPr>
          <a:xfrm>
            <a:off x="1049051" y="5048950"/>
            <a:ext cx="4155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23 – Desenho do Regulador de Tensão </a:t>
            </a: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LM317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F226DF7-17D4-49A9-B1FB-F565F47FEBB6}"/>
              </a:ext>
            </a:extLst>
          </p:cNvPr>
          <p:cNvSpPr/>
          <p:nvPr/>
        </p:nvSpPr>
        <p:spPr>
          <a:xfrm>
            <a:off x="6619801" y="5178820"/>
            <a:ext cx="4968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24 – Desenho do </a:t>
            </a:r>
            <a:r>
              <a:rPr lang="pt-BR" sz="1600" i="1" dirty="0" err="1">
                <a:latin typeface="Cambria" panose="02040503050406030204" pitchFamily="18" charset="0"/>
              </a:rPr>
              <a:t>Watchdog</a:t>
            </a:r>
            <a:r>
              <a:rPr lang="pt-BR" sz="1600" dirty="0">
                <a:latin typeface="Cambria" panose="02040503050406030204" pitchFamily="18" charset="0"/>
              </a:rPr>
              <a:t> STWD100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35DA0711-95FD-4663-AC74-132A0EDE63A2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214675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28" y="1530020"/>
            <a:ext cx="11930742" cy="2673279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Problemas: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Não cumprimento do cronograma;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Fatores não cogitados durante a elaboração do cronograma;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Atraso de alguns componentes comprados no exterior;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Atraso do desenvolvimento do software devido a falta de experiência com o FreeRTOS;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entre outros. 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A6ECDA4F-E664-4E8B-A54B-8B27946B2CB4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144066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76894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Introdução </a:t>
            </a:r>
          </a:p>
        </p:txBody>
      </p:sp>
    </p:spTree>
    <p:extLst>
      <p:ext uri="{BB962C8B-B14F-4D97-AF65-F5344CB8AC3E}">
        <p14:creationId xmlns:p14="http://schemas.microsoft.com/office/powerpoint/2010/main" val="333416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25540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Realizar as atividades faltantes durante as férias para não interferir no cronograma;</a:t>
            </a:r>
            <a:endParaRPr lang="pt-BR" sz="18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Definição das interfaces do barramento ISA;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Teste em protoboard com todos os 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Realização do Esquemático completo do sistema;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Realização do Fluxograma da camada de Serviço do Sistema;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Alguns pontos , como </a:t>
            </a:r>
            <a:r>
              <a:rPr lang="pt-BR" sz="2200" i="1" dirty="0" err="1">
                <a:latin typeface="Cambria" panose="02040503050406030204" pitchFamily="18" charset="0"/>
              </a:rPr>
              <a:t>shielding</a:t>
            </a:r>
            <a:r>
              <a:rPr lang="pt-BR" sz="2200" dirty="0">
                <a:latin typeface="Cambria" panose="02040503050406030204" pitchFamily="18" charset="0"/>
              </a:rPr>
              <a:t> metálico e códigos corretores, não sejam implementados devido o tempo escasso.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6.Trabalhos Futuros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Referências </a:t>
            </a:r>
          </a:p>
        </p:txBody>
      </p:sp>
    </p:spTree>
    <p:extLst>
      <p:ext uri="{BB962C8B-B14F-4D97-AF65-F5344CB8AC3E}">
        <p14:creationId xmlns:p14="http://schemas.microsoft.com/office/powerpoint/2010/main" val="136158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630241"/>
            <a:ext cx="11930742" cy="5986933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ADDAIM, </a:t>
            </a:r>
            <a:r>
              <a:rPr lang="en-US" sz="1450" dirty="0" err="1">
                <a:latin typeface="Cambria" panose="02040503050406030204" pitchFamily="18" charset="0"/>
              </a:rPr>
              <a:t>Adnane</a:t>
            </a:r>
            <a:r>
              <a:rPr lang="en-US" sz="1450" dirty="0">
                <a:latin typeface="Cambria" panose="02040503050406030204" pitchFamily="18" charset="0"/>
              </a:rPr>
              <a:t> ; KHERRAS , </a:t>
            </a:r>
            <a:r>
              <a:rPr lang="en-US" sz="1450" dirty="0" err="1">
                <a:latin typeface="Cambria" panose="02040503050406030204" pitchFamily="18" charset="0"/>
              </a:rPr>
              <a:t>Abdelhaq</a:t>
            </a:r>
            <a:r>
              <a:rPr lang="en-US" sz="1450" dirty="0">
                <a:latin typeface="Cambria" panose="02040503050406030204" pitchFamily="18" charset="0"/>
              </a:rPr>
              <a:t> ; ZANTOU, El </a:t>
            </a:r>
            <a:r>
              <a:rPr lang="en-US" sz="1450" dirty="0" err="1">
                <a:latin typeface="Cambria" panose="02040503050406030204" pitchFamily="18" charset="0"/>
              </a:rPr>
              <a:t>Bachir</a:t>
            </a:r>
            <a:r>
              <a:rPr lang="en-US" sz="1450" dirty="0">
                <a:latin typeface="Cambria" panose="02040503050406030204" pitchFamily="18" charset="0"/>
              </a:rPr>
              <a:t>. </a:t>
            </a:r>
            <a:r>
              <a:rPr lang="en-US" sz="1450" b="1" dirty="0">
                <a:latin typeface="Cambria" panose="02040503050406030204" pitchFamily="18" charset="0"/>
              </a:rPr>
              <a:t>Design of Low-cost Telecommunications CubeSat-class Spacecraft. </a:t>
            </a:r>
            <a:r>
              <a:rPr lang="en-US" sz="1450" dirty="0">
                <a:latin typeface="Cambria" panose="02040503050406030204" pitchFamily="18" charset="0"/>
              </a:rPr>
              <a:t>Centre For Space Research And Studies, EMI, </a:t>
            </a:r>
            <a:r>
              <a:rPr lang="en-US" sz="1450" dirty="0" err="1">
                <a:latin typeface="Cambria" panose="02040503050406030204" pitchFamily="18" charset="0"/>
              </a:rPr>
              <a:t>Marocos</a:t>
            </a:r>
            <a:r>
              <a:rPr lang="en-US" sz="1450" dirty="0">
                <a:latin typeface="Cambria" panose="02040503050406030204" pitchFamily="18" charset="0"/>
              </a:rPr>
              <a:t>: [</a:t>
            </a:r>
            <a:r>
              <a:rPr lang="en-US" sz="1450" dirty="0" err="1">
                <a:latin typeface="Cambria" panose="02040503050406030204" pitchFamily="18" charset="0"/>
              </a:rPr>
              <a:t>s.n</a:t>
            </a:r>
            <a:r>
              <a:rPr lang="en-US" sz="1450" dirty="0">
                <a:latin typeface="Cambria" panose="02040503050406030204" pitchFamily="18" charset="0"/>
              </a:rPr>
              <a:t>.], 2010. 6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goo.gl/ciGc2d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05 abr. 2018.</a:t>
            </a:r>
          </a:p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BARNHART, David J. </a:t>
            </a:r>
            <a:r>
              <a:rPr lang="en-US" sz="1450" b="1" dirty="0">
                <a:latin typeface="Cambria" panose="02040503050406030204" pitchFamily="18" charset="0"/>
              </a:rPr>
              <a:t>Very Small Satellite Design for Space Sensor Networks. </a:t>
            </a:r>
            <a:r>
              <a:rPr lang="en-US" sz="1450" dirty="0">
                <a:latin typeface="Cambria" panose="02040503050406030204" pitchFamily="18" charset="0"/>
              </a:rPr>
              <a:t>United Kingdom: Faculty Of Engineering And Physical Sciences - Faculty Of Engineering And Physical Sciences, 2008. 233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http://www.dtic.mil/dtic/tr/fulltext/u2/a486188.pdf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CUBESAT PROGRAM. </a:t>
            </a:r>
            <a:r>
              <a:rPr lang="pt-BR" sz="1450" b="1" dirty="0">
                <a:latin typeface="Cambria" panose="02040503050406030204" pitchFamily="18" charset="0"/>
              </a:rPr>
              <a:t>CubeSat Design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Rev. 13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: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Polytechnic</a:t>
            </a:r>
            <a:r>
              <a:rPr lang="pt-BR" sz="1450" dirty="0">
                <a:latin typeface="Cambria" panose="02040503050406030204" pitchFamily="18" charset="0"/>
              </a:rPr>
              <a:t>, 2014. 42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https://static1.squarespace.com/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static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/5418c831e4b0fa4ecac1bacd/t/56e9b62337013b6c063a655a/1458157095454/cds_rev13_final2.pdf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EBRARY. </a:t>
            </a:r>
            <a:r>
              <a:rPr lang="pt-BR" sz="1450" b="1" dirty="0" err="1">
                <a:latin typeface="Cambria" panose="02040503050406030204" pitchFamily="18" charset="0"/>
              </a:rPr>
              <a:t>Typical</a:t>
            </a:r>
            <a:r>
              <a:rPr lang="pt-BR" sz="1450" b="1" dirty="0">
                <a:latin typeface="Cambria" panose="02040503050406030204" pitchFamily="18" charset="0"/>
              </a:rPr>
              <a:t> Software </a:t>
            </a:r>
            <a:r>
              <a:rPr lang="pt-BR" sz="1450" b="1" dirty="0" err="1">
                <a:latin typeface="Cambria" panose="02040503050406030204" pitchFamily="18" charset="0"/>
              </a:rPr>
              <a:t>Architecture</a:t>
            </a:r>
            <a:r>
              <a:rPr lang="pt-BR" sz="1450" b="1" dirty="0">
                <a:latin typeface="Cambria" panose="02040503050406030204" pitchFamily="18" charset="0"/>
              </a:rPr>
              <a:t>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https://ebrary.net/22045/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computer_science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typical_software_architecture</a:t>
            </a:r>
            <a:r>
              <a:rPr lang="pt-BR" sz="1450" dirty="0">
                <a:latin typeface="Cambria" panose="02040503050406030204" pitchFamily="18" charset="0"/>
              </a:rPr>
              <a:t>&gt;. Acesso em: 06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INVENSENSE. </a:t>
            </a:r>
            <a:r>
              <a:rPr lang="pt-BR" sz="1450" b="1" dirty="0">
                <a:latin typeface="Cambria" panose="02040503050406030204" pitchFamily="18" charset="0"/>
              </a:rPr>
              <a:t>MPU-9250 </a:t>
            </a:r>
            <a:r>
              <a:rPr lang="pt-BR" sz="1450" b="1" dirty="0" err="1">
                <a:latin typeface="Cambria" panose="02040503050406030204" pitchFamily="18" charset="0"/>
              </a:rPr>
              <a:t>Product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Revision</a:t>
            </a:r>
            <a:r>
              <a:rPr lang="pt-BR" sz="1450" b="1" dirty="0">
                <a:latin typeface="Cambria" panose="02040503050406030204" pitchFamily="18" charset="0"/>
              </a:rPr>
              <a:t> 1.1.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https://www.invensense.com/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wp-content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/uploads/2015/02/PS-MPU-9250A-01-v1.1.pdf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LIN, </a:t>
            </a:r>
            <a:r>
              <a:rPr lang="pt-BR" sz="1450" dirty="0" err="1">
                <a:latin typeface="Cambria" panose="02040503050406030204" pitchFamily="18" charset="0"/>
              </a:rPr>
              <a:t>Yuhui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b="1" dirty="0">
                <a:latin typeface="Cambria" panose="02040503050406030204" pitchFamily="18" charset="0"/>
              </a:rPr>
              <a:t>Formal </a:t>
            </a:r>
            <a:r>
              <a:rPr lang="pt-BR" sz="1450" b="1" dirty="0" err="1">
                <a:latin typeface="Cambria" panose="02040503050406030204" pitchFamily="18" charset="0"/>
              </a:rPr>
              <a:t>Analysis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FreeRTOS.</a:t>
            </a:r>
            <a:r>
              <a:rPr lang="pt-BR" sz="1450" dirty="0">
                <a:latin typeface="Cambria" panose="02040503050406030204" pitchFamily="18" charset="0"/>
              </a:rPr>
              <a:t> 2010. 177 p. Tese (Mestrado em Engenharia de Software)- </a:t>
            </a:r>
            <a:r>
              <a:rPr lang="pt-BR" sz="1450" dirty="0" err="1">
                <a:latin typeface="Cambria" panose="02040503050406030204" pitchFamily="18" charset="0"/>
              </a:rPr>
              <a:t>University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of</a:t>
            </a:r>
            <a:r>
              <a:rPr lang="pt-BR" sz="1450" dirty="0">
                <a:latin typeface="Cambria" panose="02040503050406030204" pitchFamily="18" charset="0"/>
              </a:rPr>
              <a:t> York, Departamento de Ciência da Computação, Estados Unidos, 2010.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goo.gl/R397j8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MABROUK, Elizabeth . </a:t>
            </a:r>
            <a:r>
              <a:rPr lang="pt-BR" sz="1450" b="1" dirty="0" err="1">
                <a:latin typeface="Cambria" panose="02040503050406030204" pitchFamily="18" charset="0"/>
              </a:rPr>
              <a:t>What</a:t>
            </a:r>
            <a:r>
              <a:rPr lang="pt-BR" sz="1450" b="1" dirty="0">
                <a:latin typeface="Cambria" panose="02040503050406030204" pitchFamily="18" charset="0"/>
              </a:rPr>
              <a:t> are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CubeSats?. </a:t>
            </a:r>
            <a:r>
              <a:rPr lang="pt-BR" sz="1450" dirty="0">
                <a:latin typeface="Cambria" panose="02040503050406030204" pitchFamily="18" charset="0"/>
              </a:rPr>
              <a:t>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https://www.nasa.gov/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what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-are-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smallsats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and-cubesats</a:t>
            </a:r>
            <a:r>
              <a:rPr lang="pt-BR" sz="1450" dirty="0">
                <a:latin typeface="Cambria" panose="02040503050406030204" pitchFamily="18" charset="0"/>
              </a:rPr>
              <a:t>&gt;. Acesso em: 25 mar. 2018. 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PC/104 </a:t>
            </a:r>
            <a:r>
              <a:rPr lang="pt-BR" sz="1450" dirty="0" err="1">
                <a:latin typeface="Cambria" panose="02040503050406030204" pitchFamily="18" charset="0"/>
              </a:rPr>
              <a:t>Embedded</a:t>
            </a:r>
            <a:r>
              <a:rPr lang="pt-BR" sz="1450" dirty="0">
                <a:latin typeface="Cambria" panose="02040503050406030204" pitchFamily="18" charset="0"/>
              </a:rPr>
              <a:t> Consortium (a). </a:t>
            </a:r>
            <a:r>
              <a:rPr lang="pt-BR" sz="1450" b="1" dirty="0">
                <a:latin typeface="Cambria" panose="02040503050406030204" pitchFamily="18" charset="0"/>
              </a:rPr>
              <a:t>PC/104 </a:t>
            </a:r>
            <a:r>
              <a:rPr lang="pt-BR" sz="1450" b="1" dirty="0" err="1">
                <a:latin typeface="Cambria" panose="02040503050406030204" pitchFamily="18" charset="0"/>
              </a:rPr>
              <a:t>Embedded</a:t>
            </a:r>
            <a:r>
              <a:rPr lang="pt-BR" sz="1450" b="1" dirty="0">
                <a:latin typeface="Cambria" panose="02040503050406030204" pitchFamily="18" charset="0"/>
              </a:rPr>
              <a:t> Consortium</a:t>
            </a:r>
            <a:r>
              <a:rPr lang="pt-BR" sz="1450" dirty="0">
                <a:latin typeface="Cambria" panose="02040503050406030204" pitchFamily="18" charset="0"/>
              </a:rPr>
              <a:t>. 2.6. ed. [S.l.:</a:t>
            </a:r>
            <a:r>
              <a:rPr lang="pt-BR" sz="1450" dirty="0" err="1">
                <a:latin typeface="Cambria" panose="02040503050406030204" pitchFamily="18" charset="0"/>
              </a:rPr>
              <a:t>s.n</a:t>
            </a:r>
            <a:r>
              <a:rPr lang="pt-BR" sz="1450" dirty="0">
                <a:latin typeface="Cambria" panose="02040503050406030204" pitchFamily="18" charset="0"/>
              </a:rPr>
              <a:t>.], 2008. 25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https://pc104.org/wp-content/uploads/2015/02/PC104_Spec_v2_6.pdf</a:t>
            </a:r>
            <a:r>
              <a:rPr lang="pt-BR" sz="1450" dirty="0">
                <a:latin typeface="Cambria" panose="02040503050406030204" pitchFamily="18" charset="0"/>
              </a:rPr>
              <a:t>&gt;. Acesso em: 06 abr.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TEXAS INSTRUMENTS. (d) </a:t>
            </a:r>
            <a:r>
              <a:rPr lang="pt-BR" sz="1450" b="1" dirty="0">
                <a:latin typeface="Cambria" panose="02040503050406030204" pitchFamily="18" charset="0"/>
              </a:rPr>
              <a:t>CURRENT SHUNT MONITORS –16-V </a:t>
            </a:r>
            <a:r>
              <a:rPr lang="pt-BR" sz="1450" b="1" dirty="0" err="1">
                <a:latin typeface="Cambria" panose="02040503050406030204" pitchFamily="18" charset="0"/>
              </a:rPr>
              <a:t>to</a:t>
            </a:r>
            <a:r>
              <a:rPr lang="pt-BR" sz="1450" b="1" dirty="0">
                <a:latin typeface="Cambria" panose="02040503050406030204" pitchFamily="18" charset="0"/>
              </a:rPr>
              <a:t> 80-V COMMON MODE RANGE</a:t>
            </a:r>
            <a:r>
              <a:rPr lang="pt-BR" sz="1450" dirty="0">
                <a:latin typeface="Cambria" panose="02040503050406030204" pitchFamily="18" charset="0"/>
              </a:rPr>
              <a:t>. 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http://www.ti.com/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lit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ds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symlink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/ina193a-ep.pdf</a:t>
            </a:r>
            <a:r>
              <a:rPr lang="pt-BR" sz="1450" dirty="0">
                <a:latin typeface="Cambria" panose="02040503050406030204" pitchFamily="18" charset="0"/>
              </a:rPr>
              <a:t>&gt;. Acesso em: 18 jun. 2018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WEKERLE, Timo ; FILHO, José Bezerra Pessoa . </a:t>
            </a:r>
            <a:r>
              <a:rPr lang="pt-BR" sz="1450" b="1" dirty="0">
                <a:latin typeface="Cambria" panose="02040503050406030204" pitchFamily="18" charset="0"/>
              </a:rPr>
              <a:t>Status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Trends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Their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Launch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Vehicles</a:t>
            </a:r>
            <a:r>
              <a:rPr lang="pt-BR" sz="1450" dirty="0">
                <a:latin typeface="Cambria" panose="02040503050406030204" pitchFamily="18" charset="0"/>
              </a:rPr>
              <a:t> — </a:t>
            </a:r>
            <a:r>
              <a:rPr lang="pt-BR" sz="1450" dirty="0" err="1">
                <a:latin typeface="Cambria" panose="02040503050406030204" pitchFamily="18" charset="0"/>
              </a:rPr>
              <a:t>An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Up</a:t>
            </a:r>
            <a:r>
              <a:rPr lang="pt-BR" sz="1450" dirty="0">
                <a:latin typeface="Cambria" panose="02040503050406030204" pitchFamily="18" charset="0"/>
              </a:rPr>
              <a:t>-</a:t>
            </a:r>
            <a:r>
              <a:rPr lang="pt-BR" sz="1450" dirty="0" err="1">
                <a:latin typeface="Cambria" panose="02040503050406030204" pitchFamily="18" charset="0"/>
              </a:rPr>
              <a:t>to</a:t>
            </a:r>
            <a:r>
              <a:rPr lang="pt-BR" sz="1450" dirty="0">
                <a:latin typeface="Cambria" panose="02040503050406030204" pitchFamily="18" charset="0"/>
              </a:rPr>
              <a:t>-date Review. São Paulo: Departamento de Ciência e Tecnologia Aeroespacial - Instituto Tecnológico de Aeronáutica – Divisão de Engenharia Aeronáutica e Mecânica, 2017. 18 p. v. 3.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http://www.scielo.br/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pdf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jatm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/v9n3/2175-9146-jatm-09-03-0269.pdf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Referencias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350023"/>
            <a:ext cx="11400971" cy="215795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Muito </a:t>
            </a:r>
          </a:p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7083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2013-D4EE-466A-AC97-15D41EAEF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7AF3-CA8B-4433-8884-30D7F8F4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2648014"/>
            <a:ext cx="10290048" cy="19080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918312"/>
            <a:ext cx="828335" cy="8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endParaRPr lang="pt-BR" sz="1600" dirty="0">
              <a:latin typeface="Cambria" panose="02040503050406030204" pitchFamily="18" charset="0"/>
            </a:endParaRPr>
          </a:p>
          <a:p>
            <a:endParaRPr lang="pt-BR" sz="1600" dirty="0">
              <a:latin typeface="Cambria" panose="02040503050406030204" pitchFamily="18" charset="0"/>
            </a:endParaRPr>
          </a:p>
          <a:p>
            <a:r>
              <a:rPr lang="pt-BR" sz="1600" dirty="0">
                <a:latin typeface="Cambria" panose="02040503050406030204" pitchFamily="18" charset="0"/>
              </a:rPr>
              <a:t>Trabalho de Conclusão de Curso 1 </a:t>
            </a:r>
          </a:p>
          <a:p>
            <a:r>
              <a:rPr lang="pt-BR" sz="1600" b="1" dirty="0">
                <a:latin typeface="Cambria" panose="02040503050406030204" pitchFamily="18" charset="0"/>
              </a:rPr>
              <a:t>Engenharia Aeroespacial</a:t>
            </a:r>
            <a:endParaRPr lang="pt-BR" sz="2800" dirty="0">
              <a:latin typeface="Cambria" panose="02040503050406030204" pitchFamily="18" charset="0"/>
            </a:endParaRPr>
          </a:p>
          <a:p>
            <a:endParaRPr lang="pt-BR" sz="2800" dirty="0">
              <a:latin typeface="Cambria" panose="02040503050406030204" pitchFamily="18" charset="0"/>
            </a:endParaRPr>
          </a:p>
          <a:p>
            <a:r>
              <a:rPr lang="pt-BR" b="1" dirty="0">
                <a:latin typeface="Cambria" panose="02040503050406030204" pitchFamily="18" charset="0"/>
              </a:rPr>
              <a:t>On-Board Computer</a:t>
            </a:r>
          </a:p>
          <a:p>
            <a:r>
              <a:rPr lang="pt-BR" dirty="0">
                <a:latin typeface="Cambria" panose="02040503050406030204" pitchFamily="18" charset="0"/>
              </a:rPr>
              <a:t>Projeto de um Computador de Bordo para Pequenos Satélites</a:t>
            </a:r>
          </a:p>
          <a:p>
            <a:endParaRPr lang="pt-BR" sz="2800" b="1" dirty="0">
              <a:latin typeface="Cambria" panose="02040503050406030204" pitchFamily="18" charset="0"/>
            </a:endParaRPr>
          </a:p>
          <a:p>
            <a:pPr algn="l"/>
            <a:r>
              <a:rPr lang="pt-BR" sz="2000" b="1" dirty="0">
                <a:latin typeface="Cambria" panose="02040503050406030204" pitchFamily="18" charset="0"/>
              </a:rPr>
              <a:t>Guilherme Silva Lionço</a:t>
            </a:r>
          </a:p>
          <a:p>
            <a:pPr algn="l"/>
            <a:r>
              <a:rPr lang="it-IT" sz="2000" dirty="0">
                <a:latin typeface="Cambria" panose="02040503050406030204" pitchFamily="18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Cambria" panose="02040503050406030204" pitchFamily="18" charset="0"/>
              </a:rPr>
              <a:t>Coorientador</a:t>
            </a:r>
            <a:r>
              <a:rPr lang="pt-BR" sz="2000" dirty="0">
                <a:latin typeface="Cambria" panose="02040503050406030204" pitchFamily="18" charset="0"/>
              </a:rPr>
              <a:t>: Prof. Dr. Leonardo </a:t>
            </a:r>
            <a:r>
              <a:rPr lang="pt-BR" sz="2000" dirty="0" err="1">
                <a:latin typeface="Cambria" panose="02040503050406030204" pitchFamily="18" charset="0"/>
              </a:rPr>
              <a:t>Aguayo</a:t>
            </a:r>
            <a:endParaRPr lang="pt-BR" sz="2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FF0CBCA-672B-4D05-9F96-6C22CAAE52F8}"/>
              </a:ext>
            </a:extLst>
          </p:cNvPr>
          <p:cNvGrpSpPr/>
          <p:nvPr/>
        </p:nvGrpSpPr>
        <p:grpSpPr>
          <a:xfrm>
            <a:off x="0" y="5335706"/>
            <a:ext cx="12192000" cy="873657"/>
            <a:chOff x="0" y="5059935"/>
            <a:chExt cx="12192000" cy="873657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CB63F4B-9B04-4BE0-8F26-683ADD531E40}"/>
                </a:ext>
              </a:extLst>
            </p:cNvPr>
            <p:cNvSpPr/>
            <p:nvPr/>
          </p:nvSpPr>
          <p:spPr>
            <a:xfrm>
              <a:off x="0" y="5059935"/>
              <a:ext cx="12192000" cy="873657"/>
            </a:xfrm>
            <a:prstGeom prst="rect">
              <a:avLst/>
            </a:prstGeom>
            <a:solidFill>
              <a:srgbClr val="3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BDFC232-4317-4EE5-92DF-3D6B254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403" y="5154911"/>
              <a:ext cx="660911" cy="66140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26" y="923392"/>
            <a:ext cx="953946" cy="4608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395514" y="6189730"/>
            <a:ext cx="11400971" cy="75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2000" b="1" dirty="0">
                <a:latin typeface="Cambria" panose="02040503050406030204" pitchFamily="18" charset="0"/>
              </a:rPr>
              <a:t>Brasília</a:t>
            </a:r>
            <a:r>
              <a:rPr lang="pt-BR" sz="2000" dirty="0">
                <a:latin typeface="Cambria" panose="02040503050406030204" pitchFamily="18" charset="0"/>
              </a:rPr>
              <a:t> </a:t>
            </a:r>
          </a:p>
          <a:p>
            <a:pPr>
              <a:spcBef>
                <a:spcPts val="30"/>
              </a:spcBef>
            </a:pPr>
            <a:r>
              <a:rPr lang="pt-BR" sz="2000" dirty="0">
                <a:latin typeface="Cambria" panose="02040503050406030204" pitchFamily="18" charset="0"/>
              </a:rPr>
              <a:t>Julho de 2018</a:t>
            </a:r>
            <a:endParaRPr lang="pt-BR" sz="2000" b="1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163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Cambria" panose="02040503050406030204" pitchFamily="18" charset="0"/>
              </a:rPr>
              <a:t>Universidade de Brasília - Faculdade Gama</a:t>
            </a:r>
          </a:p>
        </p:txBody>
      </p:sp>
    </p:spTree>
    <p:extLst>
      <p:ext uri="{BB962C8B-B14F-4D97-AF65-F5344CB8AC3E}">
        <p14:creationId xmlns:p14="http://schemas.microsoft.com/office/powerpoint/2010/main" val="185785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b="1" dirty="0">
                <a:latin typeface="Cambria" panose="02040503050406030204" pitchFamily="18" charset="0"/>
              </a:rPr>
              <a:t>Contexto</a:t>
            </a:r>
            <a:endParaRPr lang="pt-BR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Parceria tecnológica com o Instituto de Aviação Polonês – ILOT.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algn="l">
              <a:defRPr/>
            </a:pPr>
            <a:endParaRPr lang="pt-BR" sz="26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600" b="1" dirty="0">
                <a:latin typeface="Cambria" panose="02040503050406030204" pitchFamily="18" charset="0"/>
              </a:rPr>
              <a:t>Justificativa</a:t>
            </a:r>
            <a:endParaRPr lang="pt-BR" sz="2600" dirty="0"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Um projeto desse porte abrirá várias oportunidades de pesquisa na área de subsistemas satelitais, sensoriamento remoto, controle orbital, entre outros. Alguns estudos já estão sendo realizados, com o intuito de oferecer soluções para essa futura missão.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026" name="Picture 2" descr="https://ilot.edu.pl/wp-content/uploads/2015/10/institute-of-aviation300x54.png">
            <a:extLst>
              <a:ext uri="{FF2B5EF4-FFF2-40B4-BE49-F238E27FC236}">
                <a16:creationId xmlns:a16="http://schemas.microsoft.com/office/drawing/2014/main" id="{80CDDB88-9E8C-4733-B1A9-9F6E956F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85" y="1815922"/>
            <a:ext cx="4983967" cy="89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l"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47A272-9F50-45EB-BC98-D8B3BEAFF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86" y="3282970"/>
            <a:ext cx="8377828" cy="297320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F9FD4E-EB4C-43FB-829C-5BBBDAE65E0A}"/>
              </a:ext>
            </a:extLst>
          </p:cNvPr>
          <p:cNvSpPr/>
          <p:nvPr/>
        </p:nvSpPr>
        <p:spPr>
          <a:xfrm>
            <a:off x="3936855" y="6232827"/>
            <a:ext cx="4408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 – Cronograma e Fluxograma do Projeto.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3EDB4D4-276B-44E2-AF15-6573443D5F40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</p:spTree>
    <p:extLst>
      <p:ext uri="{BB962C8B-B14F-4D97-AF65-F5344CB8AC3E}">
        <p14:creationId xmlns:p14="http://schemas.microsoft.com/office/powerpoint/2010/main" val="25799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Referencial Bibliográfico </a:t>
            </a:r>
          </a:p>
        </p:txBody>
      </p:sp>
    </p:spTree>
    <p:extLst>
      <p:ext uri="{BB962C8B-B14F-4D97-AF65-F5344CB8AC3E}">
        <p14:creationId xmlns:p14="http://schemas.microsoft.com/office/powerpoint/2010/main" val="53780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0" y="2955059"/>
            <a:ext cx="5124410" cy="2939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8406F-15E4-436D-8F03-D931059E3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79" y="3099379"/>
            <a:ext cx="4143573" cy="260503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757425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2259478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01EAAA-D726-4CBE-A1E7-CD0BC90380AB}"/>
              </a:ext>
            </a:extLst>
          </p:cNvPr>
          <p:cNvSpPr/>
          <p:nvPr/>
        </p:nvSpPr>
        <p:spPr>
          <a:xfrm>
            <a:off x="6353465" y="2813343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Fonte:(WEKERLE; FILHO, 2017, pág.3).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3 – Lançamento de pequenos satélites entre 1995 e 2014. </a:t>
            </a:r>
          </a:p>
        </p:txBody>
      </p:sp>
    </p:spTree>
    <p:extLst>
      <p:ext uri="{BB962C8B-B14F-4D97-AF65-F5344CB8AC3E}">
        <p14:creationId xmlns:p14="http://schemas.microsoft.com/office/powerpoint/2010/main" val="11482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4170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CubeSat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Nanosatélites cúbicos de 10cm de lado;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Criadores: Jordi </a:t>
            </a:r>
            <a:r>
              <a:rPr lang="pt-BR" sz="2000" dirty="0" err="1">
                <a:latin typeface="Cambria" panose="02040503050406030204" pitchFamily="18" charset="0"/>
              </a:rPr>
              <a:t>Puig-Suari</a:t>
            </a:r>
            <a:r>
              <a:rPr lang="pt-BR" sz="2000" dirty="0">
                <a:latin typeface="Cambria" panose="02040503050406030204" pitchFamily="18" charset="0"/>
              </a:rPr>
              <a:t> (</a:t>
            </a:r>
            <a:r>
              <a:rPr lang="pt-BR" sz="2000" dirty="0" err="1">
                <a:latin typeface="Cambria" panose="02040503050406030204" pitchFamily="18" charset="0"/>
              </a:rPr>
              <a:t>CalPoly</a:t>
            </a:r>
            <a:r>
              <a:rPr lang="pt-BR" sz="2000" dirty="0">
                <a:latin typeface="Cambria" panose="02040503050406030204" pitchFamily="18" charset="0"/>
              </a:rPr>
              <a:t>) e Bob Twiggs (Stanford);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Vantagens:</a:t>
            </a:r>
            <a:endParaRPr lang="pt-BR" sz="16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Modularidade;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Lançamento;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Custo;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Desenvolvimento;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Risco;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Nichos de Aplicação.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496D30-2025-4CA7-BC78-2B243DABD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11805"/>
          <a:stretch/>
        </p:blipFill>
        <p:spPr>
          <a:xfrm>
            <a:off x="858404" y="4751869"/>
            <a:ext cx="4447694" cy="16348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FCA3C8-56C5-419B-BD85-F547BF0C8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7" y="2245400"/>
            <a:ext cx="5525383" cy="357585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E889E1-C143-4C3F-A1CD-A81F9A39800A}"/>
              </a:ext>
            </a:extLst>
          </p:cNvPr>
          <p:cNvSpPr/>
          <p:nvPr/>
        </p:nvSpPr>
        <p:spPr>
          <a:xfrm>
            <a:off x="-77059" y="451175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Fonte:(MABROUK, 2017, pág.1).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4 – Algumas variações de CubeSat.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8616FA-83D7-49FA-916E-2ED219E68DEA}"/>
              </a:ext>
            </a:extLst>
          </p:cNvPr>
          <p:cNvSpPr/>
          <p:nvPr/>
        </p:nvSpPr>
        <p:spPr>
          <a:xfrm>
            <a:off x="5820901" y="192101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Fonte:(CUBESAT PROGRAM, 2014, pág.31).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5 – Especificações Estruturais para um CubeSat 3U+. 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65E25393-6C56-4700-A789-C448A642174F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3007590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2555</Words>
  <Application>Microsoft Office PowerPoint</Application>
  <PresentationFormat>Widescreen</PresentationFormat>
  <Paragraphs>648</Paragraphs>
  <Slides>45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Nexa Bold</vt:lpstr>
      <vt:lpstr>Nexa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Lionço</dc:creator>
  <cp:lastModifiedBy>Guilherme Lionço</cp:lastModifiedBy>
  <cp:revision>63</cp:revision>
  <dcterms:created xsi:type="dcterms:W3CDTF">2018-07-01T01:37:51Z</dcterms:created>
  <dcterms:modified xsi:type="dcterms:W3CDTF">2019-07-14T13:01:28Z</dcterms:modified>
</cp:coreProperties>
</file>